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2"/>
  </p:notesMasterIdLst>
  <p:handoutMasterIdLst>
    <p:handoutMasterId r:id="rId23"/>
  </p:handoutMasterIdLst>
  <p:sldIdLst>
    <p:sldId id="1841" r:id="rId5"/>
    <p:sldId id="1661" r:id="rId6"/>
    <p:sldId id="1670" r:id="rId7"/>
    <p:sldId id="1847" r:id="rId8"/>
    <p:sldId id="1859" r:id="rId9"/>
    <p:sldId id="1848" r:id="rId10"/>
    <p:sldId id="1849" r:id="rId11"/>
    <p:sldId id="1853" r:id="rId12"/>
    <p:sldId id="1854" r:id="rId13"/>
    <p:sldId id="1855" r:id="rId14"/>
    <p:sldId id="1856" r:id="rId15"/>
    <p:sldId id="1850" r:id="rId16"/>
    <p:sldId id="1851" r:id="rId17"/>
    <p:sldId id="1857" r:id="rId18"/>
    <p:sldId id="1852" r:id="rId19"/>
    <p:sldId id="1858" r:id="rId20"/>
    <p:sldId id="1846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A08"/>
    <a:srgbClr val="05A6F0"/>
    <a:srgbClr val="81BC06"/>
    <a:srgbClr val="F35325"/>
    <a:srgbClr val="007FFF"/>
    <a:srgbClr val="B02E7F"/>
    <a:srgbClr val="5E5E60"/>
    <a:srgbClr val="F26224"/>
    <a:srgbClr val="FFFF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9" autoAdjust="0"/>
    <p:restoredTop sz="92109" autoAdjust="0"/>
  </p:normalViewPr>
  <p:slideViewPr>
    <p:cSldViewPr snapToGrid="0">
      <p:cViewPr varScale="1">
        <p:scale>
          <a:sx n="114" d="100"/>
          <a:sy n="114" d="100"/>
        </p:scale>
        <p:origin x="618" y="10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24-Nov-20 09:28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24-Nov-20 09:27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24-Nov-20 09:27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24-Nov-20 09:27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3AD3CDE-5E10-404E-8D77-E831E4100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0AA2D-F7C3-2646-AD19-9639BC9F4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34FF8-126F-BC41-83AB-362CF180D1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78ED8-53B6-8541-B4CE-616C82225D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D95A7-1BA9-FF41-8515-00994C817B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CDF8B-190F-9A41-87C9-FA605B0D46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849CE94-4896-DD4F-8977-17C107DDE1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B7A55722-E12E-4745-97D0-C6FE2ABF1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814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Add your image here [Drag and Drop]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8D8DC2-3DFD-CF46-9521-01551DFF0A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35523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3955EB-D48F-F640-BE35-EB01D83FB7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58232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AA7416A-763F-E54E-AD0C-CB78DA3D17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178" y="264103"/>
            <a:ext cx="10664822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4B3E4FD-769E-B84A-834C-0212AAE99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522" y="928650"/>
            <a:ext cx="10664822" cy="430887"/>
          </a:xfrm>
          <a:prstGeom prst="rect">
            <a:avLst/>
          </a:prstGeom>
          <a:noFill/>
        </p:spPr>
        <p:txBody>
          <a:bodyPr anchor="ctr"/>
          <a:lstStyle>
            <a:lvl1pPr marL="228600" marR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300" b="0" spc="0">
                <a:solidFill>
                  <a:schemeClr val="tx1"/>
                </a:solidFill>
                <a:latin typeface="+mj-lt"/>
              </a:defRPr>
            </a:lvl1pPr>
            <a:lvl2pPr>
              <a:defRPr sz="2400"/>
            </a:lvl2pPr>
            <a:lvl3pPr>
              <a:defRPr sz="2600"/>
            </a:lvl3pPr>
            <a:lvl4pPr>
              <a:defRPr sz="2800"/>
            </a:lvl4pPr>
            <a:lvl5pPr>
              <a:defRPr sz="3400"/>
            </a:lvl5pPr>
            <a:lvl6pPr>
              <a:defRPr sz="2800"/>
            </a:lvl6pPr>
            <a:lvl7pPr>
              <a:defRPr sz="2800"/>
            </a:lvl7pPr>
            <a:lvl8pPr algn="r">
              <a:buNone/>
              <a:defRPr/>
            </a:lvl8pPr>
          </a:lstStyle>
          <a:p>
            <a:pPr marL="3497783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80A85-0255-074A-9251-549073592B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80B941-6869-B54C-B830-3F292D1CC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B37D28D9-AE32-4543-A752-6B3F92F6D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2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D3CDE-5E10-404E-8D77-E831E4100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E64375E-C454-9B41-849F-5D112B94A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85D3F-D89B-C645-91FB-A0DF155F3B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552E244-F08A-0D42-9B79-618BCCB28E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0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2E244-F08A-0D42-9B79-618BCCB28E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876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AEC0B-11BC-1547-B56F-B23F98776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F3AE5F8-88EF-D741-BC59-8A5FE45AA6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0" y="3114274"/>
            <a:ext cx="4648200" cy="629453"/>
          </a:xfrm>
        </p:spPr>
        <p:txBody>
          <a:bodyPr anchor="ctr"/>
          <a:lstStyle>
            <a:lvl1pPr marL="0" indent="0" algn="r">
              <a:buNone/>
              <a:defRPr sz="3200" b="1" i="0" spc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GB" dirty="0"/>
              <a:t>THANK YOU MESSAGE.</a:t>
            </a:r>
          </a:p>
        </p:txBody>
      </p:sp>
    </p:spTree>
    <p:extLst>
      <p:ext uri="{BB962C8B-B14F-4D97-AF65-F5344CB8AC3E}">
        <p14:creationId xmlns:p14="http://schemas.microsoft.com/office/powerpoint/2010/main" val="1660899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40AEC0B-11BC-1547-B56F-B23F98776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F3AE5F8-88EF-D741-BC59-8A5FE45AA6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0" y="3114274"/>
            <a:ext cx="4648200" cy="629453"/>
          </a:xfrm>
        </p:spPr>
        <p:txBody>
          <a:bodyPr anchor="ctr"/>
          <a:lstStyle>
            <a:lvl1pPr marL="0" indent="0" algn="r">
              <a:buNone/>
              <a:defRPr sz="3200" b="1" i="0" spc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GB" dirty="0"/>
              <a:t>THANK YOU MESSAGE.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445808-4074-B94B-A4BC-32B49477B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10E75-9523-9041-95F0-DC72EB503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6727" y="2564065"/>
            <a:ext cx="4008437" cy="1107996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None/>
              <a:defRPr/>
            </a:lvl2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Event name or presentation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110753-B6A2-F142-88F2-6149B9183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6727" y="3965687"/>
            <a:ext cx="4087812" cy="307777"/>
          </a:xfrm>
        </p:spPr>
        <p:txBody>
          <a:bodyPr/>
          <a:lstStyle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</a:lstStyle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829288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445808-4074-B94B-A4BC-32B49477B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10E75-9523-9041-95F0-DC72EB503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6727" y="2564065"/>
            <a:ext cx="4008437" cy="1107996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None/>
              <a:defRPr/>
            </a:lvl2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Event name or presentation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110753-B6A2-F142-88F2-6149B9183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6727" y="3965687"/>
            <a:ext cx="4087812" cy="307777"/>
          </a:xfrm>
        </p:spPr>
        <p:txBody>
          <a:bodyPr/>
          <a:lstStyle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</a:lstStyle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A09A67-B572-3244-A390-08310CB2B9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97393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89941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B6B966-3A02-BF4C-B27A-9F3ACCE06A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56DAC7C-182F-5C46-9807-19A6537E8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197393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A87077-B7AB-0647-8E46-A7ADECDA05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89941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35B11-5998-466B-9358-4C374CDB55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4979C-A29D-C74C-AD26-08C23DF021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F1B25-EDA0-6346-8833-078C9620FC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038101"/>
            <a:ext cx="764849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80" r:id="rId2"/>
    <p:sldLayoutId id="2147484681" r:id="rId3"/>
    <p:sldLayoutId id="2147484609" r:id="rId4"/>
    <p:sldLayoutId id="2147484577" r:id="rId5"/>
    <p:sldLayoutId id="2147484610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573" r:id="rId14"/>
    <p:sldLayoutId id="2147484638" r:id="rId15"/>
    <p:sldLayoutId id="2147484673" r:id="rId16"/>
    <p:sldLayoutId id="2147484249" r:id="rId17"/>
    <p:sldLayoutId id="2147484640" r:id="rId18"/>
    <p:sldLayoutId id="2147484582" r:id="rId19"/>
    <p:sldLayoutId id="2147484584" r:id="rId20"/>
    <p:sldLayoutId id="2147484583" r:id="rId21"/>
    <p:sldLayoutId id="2147484256" r:id="rId22"/>
    <p:sldLayoutId id="2147484678" r:id="rId23"/>
    <p:sldLayoutId id="2147484679" r:id="rId24"/>
    <p:sldLayoutId id="2147484682" r:id="rId25"/>
    <p:sldLayoutId id="2147484299" r:id="rId26"/>
    <p:sldLayoutId id="2147484263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thmmarketing.com/google-driving-fewer-clicks-to-your-website/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hemillennialfalcon.wordpress.com/" TargetMode="Externa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amilyofcambridge.blogspot.com/2016/06/q-and-pytania-odpowiedzi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62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hared responsibility in the cloud - Microsoft Azure | Microsoft Docs">
            <a:extLst>
              <a:ext uri="{FF2B5EF4-FFF2-40B4-BE49-F238E27FC236}">
                <a16:creationId xmlns:a16="http://schemas.microsoft.com/office/drawing/2014/main" id="{6E0B1B75-2B32-4A78-892E-C243AF4D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19245"/>
            <a:ext cx="1828800" cy="933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est Automation Outsourcing Is a Great Way to Improve the Quality of an  In-House Software Product | ElmoSoft">
            <a:extLst>
              <a:ext uri="{FF2B5EF4-FFF2-40B4-BE49-F238E27FC236}">
                <a16:creationId xmlns:a16="http://schemas.microsoft.com/office/drawing/2014/main" id="{6C4D43DF-7A1B-496C-8BE5-A9BA3185A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19245"/>
            <a:ext cx="1828800" cy="911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8F343F3-0C28-4C50-85DB-F161A596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19245"/>
            <a:ext cx="1828800" cy="877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C9124-788A-40BC-B197-69E0F4B7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200" dirty="0"/>
              <a:t>What skills I have to improve to make the transition smooth?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F5153-D6EF-4C9F-8132-52B4DADFC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6797675" cy="4308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DevOps concepts and tools</a:t>
            </a:r>
          </a:p>
        </p:txBody>
      </p:sp>
      <p:pic>
        <p:nvPicPr>
          <p:cNvPr id="4102" name="Picture 6" descr="Devops Tools of the Trade">
            <a:extLst>
              <a:ext uri="{FF2B5EF4-FFF2-40B4-BE49-F238E27FC236}">
                <a16:creationId xmlns:a16="http://schemas.microsoft.com/office/drawing/2014/main" id="{FC9001BF-B306-4CE0-8257-A7B6BC492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803684"/>
            <a:ext cx="6400800" cy="35971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157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9124-788A-40BC-B197-69E0F4B7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200" dirty="0"/>
              <a:t>What skills I have to improve to make the transition smooth?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F5153-D6EF-4C9F-8132-52B4DADFC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6797675" cy="404726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General understanding of cloud models</a:t>
            </a:r>
          </a:p>
          <a:p>
            <a:pPr lvl="1">
              <a:spcBef>
                <a:spcPts val="600"/>
              </a:spcBef>
            </a:pPr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IaaS vs. PaaS vs. SaaS</a:t>
            </a:r>
          </a:p>
          <a:p>
            <a:pPr>
              <a:spcBef>
                <a:spcPts val="1200"/>
              </a:spcBef>
            </a:pPr>
            <a:r>
              <a:rPr lang="en-US" dirty="0"/>
              <a:t>Automation skills</a:t>
            </a:r>
          </a:p>
          <a:p>
            <a:pPr lvl="1">
              <a:spcBef>
                <a:spcPts val="600"/>
              </a:spcBef>
            </a:pPr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PowerShell, DSC, Bash…</a:t>
            </a:r>
          </a:p>
          <a:p>
            <a:pPr lvl="1">
              <a:spcBef>
                <a:spcPts val="600"/>
              </a:spcBef>
            </a:pPr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ARM, Terraform, Ansible…</a:t>
            </a:r>
          </a:p>
          <a:p>
            <a:pPr>
              <a:spcBef>
                <a:spcPts val="1200"/>
              </a:spcBef>
            </a:pPr>
            <a:r>
              <a:rPr lang="en-US" dirty="0"/>
              <a:t>Security concepts</a:t>
            </a:r>
          </a:p>
          <a:p>
            <a:pPr lvl="1">
              <a:spcBef>
                <a:spcPts val="1200"/>
              </a:spcBef>
            </a:pPr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RBAC, NSG, Governance, Policy…</a:t>
            </a:r>
          </a:p>
          <a:p>
            <a:pPr>
              <a:spcBef>
                <a:spcPts val="1200"/>
              </a:spcBef>
            </a:pPr>
            <a:r>
              <a:rPr lang="en-US" dirty="0"/>
              <a:t>DevOps concepts and tools</a:t>
            </a:r>
          </a:p>
        </p:txBody>
      </p:sp>
      <p:pic>
        <p:nvPicPr>
          <p:cNvPr id="6" name="Picture 2" descr="Shared responsibility in the cloud - Microsoft Azure | Microsoft Docs">
            <a:extLst>
              <a:ext uri="{FF2B5EF4-FFF2-40B4-BE49-F238E27FC236}">
                <a16:creationId xmlns:a16="http://schemas.microsoft.com/office/drawing/2014/main" id="{5F5748D5-9467-4FF4-9FC7-4F9976147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783" y="3936392"/>
            <a:ext cx="2286000" cy="1166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est Automation Outsourcing Is a Great Way to Improve the Quality of an  In-House Software Product | ElmoSoft">
            <a:extLst>
              <a:ext uri="{FF2B5EF4-FFF2-40B4-BE49-F238E27FC236}">
                <a16:creationId xmlns:a16="http://schemas.microsoft.com/office/drawing/2014/main" id="{C14B85D1-D828-4847-940C-65AE26998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783" y="2675722"/>
            <a:ext cx="2286000" cy="1139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A81C78-D056-4644-A7B9-429028095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783" y="1457486"/>
            <a:ext cx="228600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vops Tools of the Trade">
            <a:extLst>
              <a:ext uri="{FF2B5EF4-FFF2-40B4-BE49-F238E27FC236}">
                <a16:creationId xmlns:a16="http://schemas.microsoft.com/office/drawing/2014/main" id="{AA1D9C33-462B-4CC6-8B3E-F67C8C39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783" y="5224163"/>
            <a:ext cx="2286000" cy="1284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4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040E-7064-45A1-A075-ED649451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 dirty="0"/>
              <a:t>What </a:t>
            </a:r>
            <a:r>
              <a:rPr lang="en-US" sz="3200" dirty="0" err="1"/>
              <a:t>IaC</a:t>
            </a:r>
            <a:r>
              <a:rPr lang="en-US" sz="3200" dirty="0"/>
              <a:t> is? Is that necessary? Am I a developer now?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C0ADD-6C72-43F9-8DA8-7E5F68E31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0043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answer is so simple. </a:t>
            </a:r>
            <a:r>
              <a:rPr lang="en-US" b="1" dirty="0"/>
              <a:t>Yes</a:t>
            </a:r>
            <a:r>
              <a:rPr lang="en-US" dirty="0"/>
              <a:t>. That is necessary</a:t>
            </a:r>
          </a:p>
          <a:p>
            <a:pPr>
              <a:spcBef>
                <a:spcPts val="1200"/>
              </a:spcBef>
            </a:pPr>
            <a:r>
              <a:rPr lang="en-US" dirty="0"/>
              <a:t>Manual actions should be part of history …</a:t>
            </a:r>
          </a:p>
          <a:p>
            <a:pPr>
              <a:spcBef>
                <a:spcPts val="1200"/>
              </a:spcBef>
            </a:pPr>
            <a:r>
              <a:rPr lang="en-US" dirty="0"/>
              <a:t>Automate deployment and configuration as much as possible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9143580-06F9-47AF-B3EB-82897227C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1208" y="3308489"/>
            <a:ext cx="4743450" cy="2667000"/>
          </a:xfrm>
          <a:prstGeom prst="rect">
            <a:avLst/>
          </a:prstGeom>
        </p:spPr>
      </p:pic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F441FBF-CB83-4FBE-BCBC-E454089EF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37344" y="3308489"/>
            <a:ext cx="4124738" cy="23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7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Microsoft Certified: DevOps Engineer Expert - Acclaim">
            <a:extLst>
              <a:ext uri="{FF2B5EF4-FFF2-40B4-BE49-F238E27FC236}">
                <a16:creationId xmlns:a16="http://schemas.microsoft.com/office/drawing/2014/main" id="{D955D0E9-FA7B-4B57-8F5A-EF781C82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63" y="2767010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icrosoft Certified: Azure Security Engineer Associate - Acclaim">
            <a:extLst>
              <a:ext uri="{FF2B5EF4-FFF2-40B4-BE49-F238E27FC236}">
                <a16:creationId xmlns:a16="http://schemas.microsoft.com/office/drawing/2014/main" id="{374DA855-947E-4CCA-8F39-EB320891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2" y="2986085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C040E-7064-45A1-A075-ED649451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learning</a:t>
            </a:r>
          </a:p>
        </p:txBody>
      </p:sp>
      <p:pic>
        <p:nvPicPr>
          <p:cNvPr id="6146" name="Picture 2" descr="Microsoft Certified: Azure Fundamentals - Acclaim">
            <a:extLst>
              <a:ext uri="{FF2B5EF4-FFF2-40B4-BE49-F238E27FC236}">
                <a16:creationId xmlns:a16="http://schemas.microsoft.com/office/drawing/2014/main" id="{364E711D-2216-49C1-B8FF-B048236D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2057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white sign&#10;&#10;Description automatically generated">
            <a:extLst>
              <a:ext uri="{FF2B5EF4-FFF2-40B4-BE49-F238E27FC236}">
                <a16:creationId xmlns:a16="http://schemas.microsoft.com/office/drawing/2014/main" id="{03B09FF9-B809-40BF-BF8F-74585CA14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pic>
        <p:nvPicPr>
          <p:cNvPr id="7" name="Picture 6" descr="A blue and white sign&#10;&#10;Description automatically generated">
            <a:extLst>
              <a:ext uri="{FF2B5EF4-FFF2-40B4-BE49-F238E27FC236}">
                <a16:creationId xmlns:a16="http://schemas.microsoft.com/office/drawing/2014/main" id="{3AE7A0C4-C6E3-4062-975C-43D514486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37" y="2057400"/>
            <a:ext cx="2743200" cy="27432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B7AB7D2-FD9C-481A-A7A4-E7301030A198}"/>
              </a:ext>
            </a:extLst>
          </p:cNvPr>
          <p:cNvSpPr/>
          <p:nvPr/>
        </p:nvSpPr>
        <p:spPr bwMode="auto">
          <a:xfrm>
            <a:off x="3331463" y="3290887"/>
            <a:ext cx="1323975" cy="27622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E1B08F-F3BE-4921-BDC3-914CA96A0226}"/>
              </a:ext>
            </a:extLst>
          </p:cNvPr>
          <p:cNvSpPr/>
          <p:nvPr/>
        </p:nvSpPr>
        <p:spPr bwMode="auto">
          <a:xfrm>
            <a:off x="7544944" y="3290886"/>
            <a:ext cx="1323975" cy="27622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65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040E-7064-45A1-A075-ED649451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learning</a:t>
            </a:r>
          </a:p>
        </p:txBody>
      </p:sp>
      <p:pic>
        <p:nvPicPr>
          <p:cNvPr id="6146" name="Picture 2" descr="Microsoft Certified: Azure Fundamentals - Acclaim">
            <a:extLst>
              <a:ext uri="{FF2B5EF4-FFF2-40B4-BE49-F238E27FC236}">
                <a16:creationId xmlns:a16="http://schemas.microsoft.com/office/drawing/2014/main" id="{364E711D-2216-49C1-B8FF-B048236D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09" y="131445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white sign&#10;&#10;Description automatically generated">
            <a:extLst>
              <a:ext uri="{FF2B5EF4-FFF2-40B4-BE49-F238E27FC236}">
                <a16:creationId xmlns:a16="http://schemas.microsoft.com/office/drawing/2014/main" id="{03B09FF9-B809-40BF-BF8F-74585CA1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446" y="1314450"/>
            <a:ext cx="2743200" cy="2743200"/>
          </a:xfrm>
          <a:prstGeom prst="rect">
            <a:avLst/>
          </a:prstGeom>
        </p:spPr>
      </p:pic>
      <p:pic>
        <p:nvPicPr>
          <p:cNvPr id="7" name="Picture 6" descr="A blue and white sign&#10;&#10;Description automatically generated">
            <a:extLst>
              <a:ext uri="{FF2B5EF4-FFF2-40B4-BE49-F238E27FC236}">
                <a16:creationId xmlns:a16="http://schemas.microsoft.com/office/drawing/2014/main" id="{3AE7A0C4-C6E3-4062-975C-43D51448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583" y="1314450"/>
            <a:ext cx="2743200" cy="27432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B7AB7D2-FD9C-481A-A7A4-E7301030A198}"/>
              </a:ext>
            </a:extLst>
          </p:cNvPr>
          <p:cNvSpPr/>
          <p:nvPr/>
        </p:nvSpPr>
        <p:spPr bwMode="auto">
          <a:xfrm>
            <a:off x="3334509" y="2547937"/>
            <a:ext cx="1323975" cy="27622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E1B08F-F3BE-4921-BDC3-914CA96A0226}"/>
              </a:ext>
            </a:extLst>
          </p:cNvPr>
          <p:cNvSpPr/>
          <p:nvPr/>
        </p:nvSpPr>
        <p:spPr bwMode="auto">
          <a:xfrm>
            <a:off x="7547990" y="2547936"/>
            <a:ext cx="1323975" cy="27622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170" name="Picture 2" descr="Microsoft Certified: DevOps Engineer Expert - Acclaim">
            <a:extLst>
              <a:ext uri="{FF2B5EF4-FFF2-40B4-BE49-F238E27FC236}">
                <a16:creationId xmlns:a16="http://schemas.microsoft.com/office/drawing/2014/main" id="{F8AEC87B-5144-48D9-8380-8B2CDDA22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897" y="3657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icrosoft Certified: Azure Security Engineer Associate - Acclaim">
            <a:extLst>
              <a:ext uri="{FF2B5EF4-FFF2-40B4-BE49-F238E27FC236}">
                <a16:creationId xmlns:a16="http://schemas.microsoft.com/office/drawing/2014/main" id="{8023FF3B-82E8-486A-8E38-07138D8E8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377" y="3657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81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CCAA17-C2CF-4E0A-92E8-1BFE2D0D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D28B5-4B7C-46B6-A0D4-0E22977133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2899410"/>
            <a:ext cx="5102225" cy="163121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i="1" dirty="0"/>
              <a:t>Demo 1 – Deploy an application in a cloud-native manner</a:t>
            </a:r>
          </a:p>
          <a:p>
            <a:pPr>
              <a:spcBef>
                <a:spcPts val="1200"/>
              </a:spcBef>
            </a:pPr>
            <a:r>
              <a:rPr lang="en-US" sz="2400" i="1" dirty="0"/>
              <a:t>Demo 2 – Manual vs. Automated deployment</a:t>
            </a:r>
          </a:p>
        </p:txBody>
      </p:sp>
    </p:spTree>
    <p:extLst>
      <p:ext uri="{BB962C8B-B14F-4D97-AF65-F5344CB8AC3E}">
        <p14:creationId xmlns:p14="http://schemas.microsoft.com/office/powerpoint/2010/main" val="90799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95C0185-0CAA-47A0-B295-C9A3571B5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4100" y="1809750"/>
            <a:ext cx="7543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9903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A2228-F8BB-CE4F-AC0E-31D9119C8B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1394" y="2690337"/>
            <a:ext cx="5129212" cy="1477328"/>
          </a:xfrm>
        </p:spPr>
        <p:txBody>
          <a:bodyPr/>
          <a:lstStyle/>
          <a:p>
            <a:pPr algn="ctr"/>
            <a:r>
              <a:rPr lang="en-US" sz="4800" dirty="0"/>
              <a:t>Thank you for your attendance</a:t>
            </a:r>
          </a:p>
        </p:txBody>
      </p:sp>
    </p:spTree>
    <p:extLst>
      <p:ext uri="{BB962C8B-B14F-4D97-AF65-F5344CB8AC3E}">
        <p14:creationId xmlns:p14="http://schemas.microsoft.com/office/powerpoint/2010/main" val="350104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419940"/>
            <a:ext cx="5511800" cy="1107996"/>
          </a:xfrm>
        </p:spPr>
        <p:txBody>
          <a:bodyPr/>
          <a:lstStyle/>
          <a:p>
            <a:r>
              <a:rPr lang="en-US" dirty="0"/>
              <a:t>Cloud survival guide for the traditional IT admins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Vladimir Stefanovic</a:t>
            </a:r>
          </a:p>
          <a:p>
            <a:r>
              <a:rPr lang="en-US"/>
              <a:t>Microsoft Azure MVP</a:t>
            </a:r>
          </a:p>
          <a:p>
            <a:r>
              <a:rPr lang="en-US"/>
              <a:t>Cloud Solution Architect @SuperAdmins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 dirty="0"/>
              <a:t>Who am 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3187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bs-Latn-BA" sz="2400" b="1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vladimir@Azure</a:t>
            </a: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:~$ </a:t>
            </a:r>
            <a:r>
              <a:rPr lang="bs-Latn-BA" sz="2400" b="1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az speaker show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{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"speakerName": "Vladimir Stefanovic",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"location": "Belgrade, Serbia",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"titles": "Microsoft Azure MVP, MCT Regional Lead",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"position": "Cloud Solution Architect @SuperAdmins",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  </a:t>
            </a:r>
            <a:r>
              <a:rPr lang="bs-Latn-BA" sz="240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"twitter": </a:t>
            </a: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"@wladinho31"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bs-Latn-BA" sz="2400" dirty="0">
                <a:solidFill>
                  <a:srgbClr val="282828"/>
                </a:solidFill>
                <a:latin typeface="Consolas" panose="020B0609020204030204" pitchFamily="49" charset="0"/>
                <a:cs typeface="Rubik" panose="02000604000000020004" pitchFamily="2" charset="-79"/>
              </a:rPr>
              <a:t>}</a:t>
            </a:r>
          </a:p>
        </p:txBody>
      </p:sp>
      <p:pic>
        <p:nvPicPr>
          <p:cNvPr id="3" name="Picture 2" descr="A picture containing clothing, shirt&#10;&#10;Description automatically generated">
            <a:extLst>
              <a:ext uri="{FF2B5EF4-FFF2-40B4-BE49-F238E27FC236}">
                <a16:creationId xmlns:a16="http://schemas.microsoft.com/office/drawing/2014/main" id="{F4FD9810-28D4-4F9B-9155-D51CE292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87" y="4088167"/>
            <a:ext cx="2312633" cy="23126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9124-788A-40BC-B197-69E0F4B7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E6B2FEAC-0E18-4B83-9C54-BB791CC1CE2A}"/>
              </a:ext>
            </a:extLst>
          </p:cNvPr>
          <p:cNvSpPr/>
          <p:nvPr/>
        </p:nvSpPr>
        <p:spPr bwMode="auto">
          <a:xfrm>
            <a:off x="6879337" y="1303492"/>
            <a:ext cx="4083938" cy="2371725"/>
          </a:xfrm>
          <a:prstGeom prst="wedgeEllipseCallout">
            <a:avLst>
              <a:gd name="adj1" fmla="val -61882"/>
              <a:gd name="adj2" fmla="val 58484"/>
            </a:avLst>
          </a:prstGeom>
          <a:solidFill>
            <a:srgbClr val="81BC0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skills I have to improve to make the transition smooth?</a:t>
            </a:r>
            <a:endParaRPr lang="en-U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7930F38-C2A6-4FBB-B83D-7BA468F9415E}"/>
              </a:ext>
            </a:extLst>
          </p:cNvPr>
          <p:cNvSpPr/>
          <p:nvPr/>
        </p:nvSpPr>
        <p:spPr bwMode="auto">
          <a:xfrm>
            <a:off x="6879337" y="4029070"/>
            <a:ext cx="4083938" cy="2371725"/>
          </a:xfrm>
          <a:prstGeom prst="wedgeEllipseCallout">
            <a:avLst>
              <a:gd name="adj1" fmla="val -62537"/>
              <a:gd name="adj2" fmla="val -43926"/>
            </a:avLst>
          </a:prstGeom>
          <a:solidFill>
            <a:srgbClr val="FFBA0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sr-Latn-RS" sz="24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Continuous learning</a:t>
            </a:r>
            <a:endParaRPr lang="en-U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9AC8F583-AEB5-463C-BC8F-41FECC7ED268}"/>
              </a:ext>
            </a:extLst>
          </p:cNvPr>
          <p:cNvSpPr/>
          <p:nvPr/>
        </p:nvSpPr>
        <p:spPr bwMode="auto">
          <a:xfrm>
            <a:off x="1228725" y="1303492"/>
            <a:ext cx="4083939" cy="2371725"/>
          </a:xfrm>
          <a:prstGeom prst="wedgeEllipseCallout">
            <a:avLst>
              <a:gd name="adj1" fmla="val 62354"/>
              <a:gd name="adj2" fmla="val 58484"/>
            </a:avLst>
          </a:prstGeom>
          <a:solidFill>
            <a:srgbClr val="F3532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difference between traditional and cloud admins?</a:t>
            </a:r>
            <a:endParaRPr lang="en-U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409281A9-FB7A-4772-A55D-3C82EDC4A93E}"/>
              </a:ext>
            </a:extLst>
          </p:cNvPr>
          <p:cNvSpPr/>
          <p:nvPr/>
        </p:nvSpPr>
        <p:spPr bwMode="auto">
          <a:xfrm>
            <a:off x="1228723" y="4029070"/>
            <a:ext cx="4083940" cy="2371725"/>
          </a:xfrm>
          <a:prstGeom prst="wedgeEllipseCallout">
            <a:avLst>
              <a:gd name="adj1" fmla="val 62136"/>
              <a:gd name="adj2" fmla="val -43926"/>
            </a:avLst>
          </a:prstGeom>
          <a:solidFill>
            <a:srgbClr val="05A6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</a:t>
            </a:r>
            <a:r>
              <a:rPr lang="en-US" sz="2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IaC</a:t>
            </a:r>
            <a:r>
              <a:rPr lang="en-US" sz="2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is? Is that necessary? Am I a developer now?</a:t>
            </a:r>
            <a:endParaRPr lang="en-US" sz="2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81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F5E9D91-FE81-411A-B7CB-5AF60FA96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51"/>
          <a:stretch/>
        </p:blipFill>
        <p:spPr>
          <a:xfrm>
            <a:off x="3352800" y="687091"/>
            <a:ext cx="5486400" cy="54838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657348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9124-788A-40BC-B197-69E0F4B7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200" dirty="0"/>
              <a:t>What is the difference between traditional and cloud admins?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F5153-D6EF-4C9F-8132-52B4DADFC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217" y="1442085"/>
            <a:ext cx="5510783" cy="409342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IT admin responsibility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Physical networking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Hardware maintenance</a:t>
            </a:r>
            <a:endParaRPr lang="sr-Latn-RS" sz="2400" dirty="0"/>
          </a:p>
          <a:p>
            <a:pPr>
              <a:spcBef>
                <a:spcPts val="1200"/>
              </a:spcBef>
            </a:pPr>
            <a:r>
              <a:rPr lang="en-US" sz="2400" dirty="0"/>
              <a:t>Storage administration</a:t>
            </a:r>
            <a:endParaRPr lang="sr-Latn-RS" sz="2400" dirty="0"/>
          </a:p>
          <a:p>
            <a:pPr>
              <a:spcBef>
                <a:spcPts val="1200"/>
              </a:spcBef>
            </a:pPr>
            <a:r>
              <a:rPr lang="en-US" sz="2400" dirty="0"/>
              <a:t>Deploying VMs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Upgrading hypervisors</a:t>
            </a:r>
            <a:endParaRPr lang="sr-Latn-RS" sz="2400" dirty="0"/>
          </a:p>
          <a:p>
            <a:pPr>
              <a:spcBef>
                <a:spcPts val="1200"/>
              </a:spcBef>
            </a:pPr>
            <a:r>
              <a:rPr lang="en-US" sz="2400" dirty="0"/>
              <a:t>Patching hardware and OS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2A4CC9-D695-48E9-BE1C-0BF01D604B95}"/>
              </a:ext>
            </a:extLst>
          </p:cNvPr>
          <p:cNvSpPr txBox="1">
            <a:spLocks/>
          </p:cNvSpPr>
          <p:nvPr/>
        </p:nvSpPr>
        <p:spPr>
          <a:xfrm>
            <a:off x="6092954" y="1442085"/>
            <a:ext cx="5510783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Cloud admin responsibility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Logical networking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Deploying infrastructure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Developing </a:t>
            </a:r>
            <a:r>
              <a:rPr lang="en-US" sz="2400" dirty="0" err="1"/>
              <a:t>IaC</a:t>
            </a:r>
            <a:r>
              <a:rPr lang="en-US" sz="2400" dirty="0"/>
              <a:t> templates and scripts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Deployment and configuration automation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Monitoring resources and cloud costs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39937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est Automation Outsourcing Is a Great Way to Improve the Quality of an  In-House Software Product | ElmoSoft">
            <a:extLst>
              <a:ext uri="{FF2B5EF4-FFF2-40B4-BE49-F238E27FC236}">
                <a16:creationId xmlns:a16="http://schemas.microsoft.com/office/drawing/2014/main" id="{7FABCF83-FD88-4EBB-8335-C9468C9DD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44" y="3939414"/>
            <a:ext cx="1828800" cy="911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C9124-788A-40BC-B197-69E0F4B7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200" dirty="0"/>
              <a:t>What skills I have to improve to make the transition smooth?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F5153-D6EF-4C9F-8132-52B4DADFC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6797675" cy="877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General understanding of cloud models</a:t>
            </a:r>
          </a:p>
          <a:p>
            <a:pPr lvl="1">
              <a:spcBef>
                <a:spcPts val="600"/>
              </a:spcBef>
            </a:pPr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IaaS vs. PaaS vs. SaaS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BF0AF5-5FBB-4BE4-9F31-AA78C56F0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328419"/>
            <a:ext cx="6400800" cy="3072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88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886D69E-325E-4779-8BB8-60FB2CFC9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66283"/>
            <a:ext cx="1828800" cy="877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hared responsibility in the cloud - Microsoft Azure | Microsoft Docs">
            <a:extLst>
              <a:ext uri="{FF2B5EF4-FFF2-40B4-BE49-F238E27FC236}">
                <a16:creationId xmlns:a16="http://schemas.microsoft.com/office/drawing/2014/main" id="{B7170D18-241D-49C5-AE65-81760D33F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38471"/>
            <a:ext cx="1828800" cy="933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C9124-788A-40BC-B197-69E0F4B7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200" dirty="0"/>
              <a:t>What skills I have to improve to make the transition smooth?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F5153-D6EF-4C9F-8132-52B4DADFC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6797675" cy="132343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Automation skills</a:t>
            </a:r>
          </a:p>
          <a:p>
            <a:pPr lvl="1">
              <a:spcBef>
                <a:spcPts val="600"/>
              </a:spcBef>
            </a:pPr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PowerShell, DSC, Bash…</a:t>
            </a:r>
          </a:p>
          <a:p>
            <a:pPr lvl="1">
              <a:spcBef>
                <a:spcPts val="600"/>
              </a:spcBef>
            </a:pPr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ARM, Terraform, Ansible…</a:t>
            </a:r>
          </a:p>
        </p:txBody>
      </p:sp>
      <p:pic>
        <p:nvPicPr>
          <p:cNvPr id="2050" name="Picture 2" descr="Test Automation Outsourcing Is a Great Way to Improve the Quality of an  In-House Software Product | ElmoSoft">
            <a:extLst>
              <a:ext uri="{FF2B5EF4-FFF2-40B4-BE49-F238E27FC236}">
                <a16:creationId xmlns:a16="http://schemas.microsoft.com/office/drawing/2014/main" id="{9D53DDF5-2880-47F7-843C-C820AB04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9595"/>
            <a:ext cx="6400800" cy="3191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03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Devops Tools of the Trade">
            <a:extLst>
              <a:ext uri="{FF2B5EF4-FFF2-40B4-BE49-F238E27FC236}">
                <a16:creationId xmlns:a16="http://schemas.microsoft.com/office/drawing/2014/main" id="{92F81E26-64B0-4729-BFEB-AC56AC61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4253386"/>
            <a:ext cx="1828800" cy="1027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est Automation Outsourcing Is a Great Way to Improve the Quality of an  In-House Software Product | ElmoSoft">
            <a:extLst>
              <a:ext uri="{FF2B5EF4-FFF2-40B4-BE49-F238E27FC236}">
                <a16:creationId xmlns:a16="http://schemas.microsoft.com/office/drawing/2014/main" id="{7801E0EA-21BC-4CB4-966B-28FEAFAF3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4301408"/>
            <a:ext cx="1828800" cy="911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C9124-788A-40BC-B197-69E0F4B7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200" dirty="0"/>
              <a:t>What skills I have to improve to make the transition smooth?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F5153-D6EF-4C9F-8132-52B4DADFC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6797675" cy="95410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Security concepts</a:t>
            </a:r>
          </a:p>
          <a:p>
            <a:pPr lvl="1">
              <a:spcBef>
                <a:spcPts val="1200"/>
              </a:spcBef>
            </a:pPr>
            <a:r>
              <a:rPr lang="en-US" sz="24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RBAC, NSG, Governance, Policy…</a:t>
            </a:r>
          </a:p>
        </p:txBody>
      </p:sp>
      <p:pic>
        <p:nvPicPr>
          <p:cNvPr id="5122" name="Picture 2" descr="Shared responsibility in the cloud - Microsoft Azure | Microsoft Docs">
            <a:extLst>
              <a:ext uri="{FF2B5EF4-FFF2-40B4-BE49-F238E27FC236}">
                <a16:creationId xmlns:a16="http://schemas.microsoft.com/office/drawing/2014/main" id="{FFF3C6E4-3D29-436D-93BE-4FEDB09E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3123754"/>
            <a:ext cx="6400800" cy="3267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9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TK2020" id="{361AAFC8-BDD4-714C-9331-D7FAA43C9145}" vid="{9105411E-09E5-9345-BB89-1CB24DECF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30a2e83-186a-4a0f-ab27-bee8a8096ab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NTK2020</Template>
  <TotalTime>991</TotalTime>
  <Words>434</Words>
  <Application>Microsoft Office PowerPoint</Application>
  <PresentationFormat>Widescreen</PresentationFormat>
  <Paragraphs>72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Cloud survival guide for the traditional IT admins</vt:lpstr>
      <vt:lpstr>Who am I</vt:lpstr>
      <vt:lpstr>Agenda</vt:lpstr>
      <vt:lpstr>PowerPoint Presentation</vt:lpstr>
      <vt:lpstr>What is the difference between traditional and cloud admins?</vt:lpstr>
      <vt:lpstr>What skills I have to improve to make the transition smooth?</vt:lpstr>
      <vt:lpstr>What skills I have to improve to make the transition smooth?</vt:lpstr>
      <vt:lpstr>What skills I have to improve to make the transition smooth?</vt:lpstr>
      <vt:lpstr>What skills I have to improve to make the transition smooth?</vt:lpstr>
      <vt:lpstr>What skills I have to improve to make the transition smooth?</vt:lpstr>
      <vt:lpstr>What IaC is? Is that necessary? Am I a developer now?</vt:lpstr>
      <vt:lpstr>Continuous learning</vt:lpstr>
      <vt:lpstr>Continuous learning</vt:lpstr>
      <vt:lpstr>Demo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Vladimir Stefanović</dc:creator>
  <cp:keywords/>
  <dc:description/>
  <cp:lastModifiedBy>Vladimir Stefanović</cp:lastModifiedBy>
  <cp:revision>26</cp:revision>
  <dcterms:created xsi:type="dcterms:W3CDTF">2020-11-20T19:39:04Z</dcterms:created>
  <dcterms:modified xsi:type="dcterms:W3CDTF">2020-11-24T09:46:22Z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